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0" r:id="rId5"/>
    <p:sldId id="262" r:id="rId6"/>
    <p:sldId id="263" r:id="rId7"/>
    <p:sldId id="257" r:id="rId8"/>
    <p:sldId id="265" r:id="rId9"/>
    <p:sldId id="264" r:id="rId10"/>
    <p:sldId id="266" r:id="rId11"/>
    <p:sldId id="267" r:id="rId12"/>
    <p:sldId id="269"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92DAF51-DBBF-43FB-9B8F-9ED026CB115F}" type="datetimeFigureOut">
              <a:rPr lang="pt-BR" smtClean="0"/>
              <a:t>01/10/2015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92DAF51-DBBF-43FB-9B8F-9ED026CB115F}" type="datetimeFigureOut">
              <a:rPr lang="pt-BR" smtClean="0"/>
              <a:t>01/10/2015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D92DAF51-DBBF-43FB-9B8F-9ED026CB115F}" type="datetimeFigureOut">
              <a:rPr lang="pt-BR" smtClean="0"/>
              <a:t>01/10/2015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92DAF51-DBBF-43FB-9B8F-9ED026CB115F}" type="datetimeFigureOut">
              <a:rPr lang="pt-BR" smtClean="0"/>
              <a:t>01/10/2015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92DAF51-DBBF-43FB-9B8F-9ED026CB115F}" type="datetimeFigureOut">
              <a:rPr lang="pt-BR" smtClean="0"/>
              <a:t>01/10/2015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92DAF51-DBBF-43FB-9B8F-9ED026CB115F}" type="datetimeFigureOut">
              <a:rPr lang="pt-BR" smtClean="0"/>
              <a:t>01/10/2015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D34029-1B0B-4A46-9F96-C133F715C66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DAF51-DBBF-43FB-9B8F-9ED026CB115F}" type="datetimeFigureOut">
              <a:rPr lang="pt-BR" smtClean="0"/>
              <a:t>01/10/2015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34029-1B0B-4A46-9F96-C133F715C66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A  Propriedade Intelectual na </a:t>
            </a:r>
            <a:r>
              <a:rPr lang="pt-BR" dirty="0"/>
              <a:t>A</a:t>
            </a:r>
            <a:r>
              <a:rPr lang="pt-BR" dirty="0" smtClean="0"/>
              <a:t>valiação dos Modelos de Negócios</a:t>
            </a:r>
            <a:endParaRPr lang="pt-BR" dirty="0"/>
          </a:p>
        </p:txBody>
      </p:sp>
      <p:sp>
        <p:nvSpPr>
          <p:cNvPr id="3" name="Subtítulo 2"/>
          <p:cNvSpPr>
            <a:spLocks noGrp="1"/>
          </p:cNvSpPr>
          <p:nvPr>
            <p:ph type="subTitle" idx="1"/>
          </p:nvPr>
        </p:nvSpPr>
        <p:spPr/>
        <p:txBody>
          <a:bodyPr/>
          <a:lstStyle/>
          <a:p>
            <a:r>
              <a:rPr lang="pt-BR" dirty="0" smtClean="0"/>
              <a:t>Jorge de Paula Costa </a:t>
            </a:r>
            <a:r>
              <a:rPr lang="pt-BR" dirty="0" err="1" smtClean="0"/>
              <a:t>Avila</a:t>
            </a:r>
            <a:endParaRPr lang="pt-BR" dirty="0" smtClean="0"/>
          </a:p>
          <a:p>
            <a:r>
              <a:rPr lang="pt-BR" dirty="0" smtClean="0"/>
              <a:t>XVII REPICT</a:t>
            </a:r>
          </a:p>
          <a:p>
            <a:r>
              <a:rPr lang="pt-BR" dirty="0" smtClean="0"/>
              <a:t>Rio de Janeiro 2015</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Ampliar e aperfeiçoar a PI</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A inovação é globalizada e aberta</a:t>
            </a:r>
          </a:p>
          <a:p>
            <a:r>
              <a:rPr lang="pt-BR" dirty="0" smtClean="0"/>
              <a:t>Toda nova patente deverá ser objeto de pedido internacional. Patentes que perderam o prazo do PCT inviabilizam </a:t>
            </a:r>
            <a:r>
              <a:rPr lang="pt-BR" dirty="0" err="1" smtClean="0"/>
              <a:t>BMs</a:t>
            </a:r>
            <a:r>
              <a:rPr lang="pt-BR" dirty="0" smtClean="0"/>
              <a:t> !</a:t>
            </a:r>
          </a:p>
          <a:p>
            <a:r>
              <a:rPr lang="pt-BR" dirty="0" smtClean="0"/>
              <a:t>O direcionamento para fase nacional depende da avaliação e da intenção estratégica do BM, e deve ser consistente. Mais uma vez, perder o prazo...</a:t>
            </a:r>
          </a:p>
          <a:p>
            <a:r>
              <a:rPr lang="pt-BR" dirty="0" smtClean="0"/>
              <a:t>Se não houver recursos para internacionalizar a patente, melhor manter em segredo: </a:t>
            </a:r>
            <a:r>
              <a:rPr lang="pt-BR" dirty="0" err="1" smtClean="0"/>
              <a:t>NDAs</a:t>
            </a:r>
            <a:r>
              <a:rPr lang="pt-BR" dirty="0" smtClean="0"/>
              <a:t> são sempre desejáveis!</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Estágio: Vender e licenciar PI</a:t>
            </a:r>
            <a:endParaRPr lang="pt-BR" dirty="0"/>
          </a:p>
        </p:txBody>
      </p:sp>
      <p:sp>
        <p:nvSpPr>
          <p:cNvPr id="3" name="Espaço Reservado para Conteúdo 2"/>
          <p:cNvSpPr>
            <a:spLocks noGrp="1"/>
          </p:cNvSpPr>
          <p:nvPr>
            <p:ph idx="1"/>
          </p:nvPr>
        </p:nvSpPr>
        <p:spPr/>
        <p:txBody>
          <a:bodyPr/>
          <a:lstStyle/>
          <a:p>
            <a:r>
              <a:rPr lang="pt-BR" dirty="0" smtClean="0"/>
              <a:t>Contratos inteligentes !!!!</a:t>
            </a:r>
          </a:p>
          <a:p>
            <a:r>
              <a:rPr lang="pt-BR" dirty="0" smtClean="0"/>
              <a:t>É preciso saber negociar. Contratos mal feitos podem inviabilizar a capitalização por </a:t>
            </a:r>
            <a:r>
              <a:rPr lang="pt-BR" dirty="0" err="1" smtClean="0"/>
              <a:t>VCs</a:t>
            </a:r>
            <a:endParaRPr lang="pt-BR" dirty="0" smtClean="0"/>
          </a:p>
          <a:p>
            <a:pPr>
              <a:buNone/>
            </a:pPr>
            <a:endParaRPr lang="pt-BR" dirty="0"/>
          </a:p>
          <a:p>
            <a:pPr>
              <a:buNone/>
            </a:pPr>
            <a:r>
              <a:rPr lang="pt-BR" dirty="0" smtClean="0"/>
              <a:t>	Constituir a PI adequadamente auxilia muito na elaboração de contratos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Relevância da qualidade da propriedade intelectual</a:t>
            </a:r>
            <a:endParaRPr lang="pt-BR" b="1" dirty="0"/>
          </a:p>
        </p:txBody>
      </p:sp>
      <p:sp>
        <p:nvSpPr>
          <p:cNvPr id="3" name="Espaço Reservado para Conteúdo 2"/>
          <p:cNvSpPr>
            <a:spLocks noGrp="1"/>
          </p:cNvSpPr>
          <p:nvPr>
            <p:ph idx="1"/>
          </p:nvPr>
        </p:nvSpPr>
        <p:spPr/>
        <p:txBody>
          <a:bodyPr/>
          <a:lstStyle/>
          <a:p>
            <a:endParaRPr lang="pt-BR" dirty="0" smtClean="0"/>
          </a:p>
          <a:p>
            <a:r>
              <a:rPr lang="pt-BR" dirty="0" smtClean="0"/>
              <a:t>A capacidade de apropriação bem planejada maximiza retornos e minimiza riscos</a:t>
            </a:r>
          </a:p>
          <a:p>
            <a:pPr>
              <a:buNone/>
            </a:pPr>
            <a:endParaRPr lang="pt-BR" dirty="0" smtClean="0"/>
          </a:p>
          <a:p>
            <a:pPr>
              <a:buNone/>
            </a:pPr>
            <a:r>
              <a:rPr lang="pt-BR" dirty="0" smtClean="0"/>
              <a:t>então ...</a:t>
            </a:r>
          </a:p>
          <a:p>
            <a:endParaRPr lang="pt-BR" dirty="0" smtClean="0"/>
          </a:p>
          <a:p>
            <a:r>
              <a:rPr lang="pt-BR" dirty="0" smtClean="0"/>
              <a:t>A PI bem concebida e protegida maximiza a avaliação dos novos negócios</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buNone/>
            </a:pPr>
            <a:r>
              <a:rPr lang="pt-BR" dirty="0" smtClean="0"/>
              <a:t>Obrigado !</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Antes de mais nada...</a:t>
            </a:r>
            <a:endParaRPr lang="pt-BR" dirty="0"/>
          </a:p>
        </p:txBody>
      </p:sp>
      <p:sp>
        <p:nvSpPr>
          <p:cNvPr id="3" name="Espaço Reservado para Conteúdo 2"/>
          <p:cNvSpPr>
            <a:spLocks noGrp="1"/>
          </p:cNvSpPr>
          <p:nvPr>
            <p:ph idx="1"/>
          </p:nvPr>
        </p:nvSpPr>
        <p:spPr/>
        <p:txBody>
          <a:bodyPr>
            <a:normAutofit fontScale="92500" lnSpcReduction="10000"/>
          </a:bodyPr>
          <a:lstStyle/>
          <a:p>
            <a:pPr>
              <a:buNone/>
            </a:pPr>
            <a:r>
              <a:rPr lang="pt-BR" dirty="0" smtClean="0"/>
              <a:t>	</a:t>
            </a:r>
          </a:p>
          <a:p>
            <a:pPr>
              <a:buNone/>
            </a:pPr>
            <a:r>
              <a:rPr lang="pt-BR" dirty="0"/>
              <a:t>	</a:t>
            </a:r>
            <a:r>
              <a:rPr lang="pt-BR" dirty="0" smtClean="0"/>
              <a:t>Só há capital de risco para aquilo que é inovador, ou seja, para aquilo que tem </a:t>
            </a:r>
            <a:r>
              <a:rPr lang="pt-BR" b="1" dirty="0" smtClean="0"/>
              <a:t>valor diferenciado</a:t>
            </a:r>
            <a:r>
              <a:rPr lang="pt-BR" dirty="0" smtClean="0"/>
              <a:t> porque é diferente </a:t>
            </a:r>
            <a:r>
              <a:rPr lang="pt-BR" b="1" dirty="0" smtClean="0"/>
              <a:t>em alguma dimensão </a:t>
            </a:r>
            <a:r>
              <a:rPr lang="pt-BR" dirty="0" smtClean="0"/>
              <a:t>relevante </a:t>
            </a:r>
            <a:r>
              <a:rPr lang="pt-BR" b="1" dirty="0" smtClean="0"/>
              <a:t>de tudo o que demais existe em algum mercado relevante</a:t>
            </a:r>
          </a:p>
          <a:p>
            <a:pPr>
              <a:buNone/>
            </a:pPr>
            <a:endParaRPr lang="pt-BR" dirty="0"/>
          </a:p>
          <a:p>
            <a:pPr>
              <a:buNone/>
            </a:pPr>
            <a:r>
              <a:rPr lang="pt-BR" dirty="0" smtClean="0"/>
              <a:t>	Todo BM ou BP que pretende captar capital de risco deve ser capaz de reter ou “apropriar” pelo menos parte desse valor</a:t>
            </a:r>
          </a:p>
          <a:p>
            <a:pPr>
              <a:buNone/>
            </a:pPr>
            <a:endParaRPr lang="pt-BR" dirty="0"/>
          </a:p>
          <a:p>
            <a:pPr>
              <a:buNone/>
            </a:pP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Relevância da Propriedade Intelectual</a:t>
            </a:r>
            <a:endParaRPr lang="pt-BR" dirty="0"/>
          </a:p>
        </p:txBody>
      </p:sp>
      <p:sp>
        <p:nvSpPr>
          <p:cNvPr id="3" name="Espaço Reservado para Conteúdo 2"/>
          <p:cNvSpPr>
            <a:spLocks noGrp="1"/>
          </p:cNvSpPr>
          <p:nvPr>
            <p:ph idx="1"/>
          </p:nvPr>
        </p:nvSpPr>
        <p:spPr/>
        <p:txBody>
          <a:bodyPr/>
          <a:lstStyle/>
          <a:p>
            <a:r>
              <a:rPr lang="pt-BR" dirty="0" smtClean="0"/>
              <a:t>Quando possível, a proteção da PI sempre é um dos mecanismos mais simples e efetivos de apropriação do valor das inovações</a:t>
            </a:r>
          </a:p>
          <a:p>
            <a:endParaRPr lang="pt-BR" dirty="0" smtClean="0"/>
          </a:p>
          <a:p>
            <a:pPr lvl="1">
              <a:buNone/>
            </a:pPr>
            <a:endParaRPr lang="pt-B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PI como um  mecanismo auxiliar de apropriação</a:t>
            </a:r>
            <a:endParaRPr lang="pt-BR" dirty="0"/>
          </a:p>
        </p:txBody>
      </p:sp>
      <p:sp>
        <p:nvSpPr>
          <p:cNvPr id="3" name="Espaço Reservado para Conteúdo 2"/>
          <p:cNvSpPr>
            <a:spLocks noGrp="1"/>
          </p:cNvSpPr>
          <p:nvPr>
            <p:ph idx="1"/>
          </p:nvPr>
        </p:nvSpPr>
        <p:spPr>
          <a:xfrm>
            <a:off x="457200" y="1600200"/>
            <a:ext cx="8229600" cy="4829196"/>
          </a:xfrm>
        </p:spPr>
        <p:txBody>
          <a:bodyPr>
            <a:normAutofit fontScale="85000" lnSpcReduction="20000"/>
          </a:bodyPr>
          <a:lstStyle/>
          <a:p>
            <a:pPr>
              <a:buNone/>
            </a:pPr>
            <a:r>
              <a:rPr lang="pt-BR" dirty="0" smtClean="0"/>
              <a:t>	Há situações onde há dificuldades de constituição de propriedade intelectual sobre os componentes de maior geração de valor, em decorrência de atos passados (publicações, falta de diligência, diluição com parceiros pouco interessados </a:t>
            </a:r>
            <a:r>
              <a:rPr lang="pt-BR" dirty="0" err="1" smtClean="0"/>
              <a:t>etc</a:t>
            </a:r>
            <a:r>
              <a:rPr lang="pt-BR" dirty="0" smtClean="0"/>
              <a:t>), por limitações legais ou por sua própria natureza</a:t>
            </a:r>
          </a:p>
          <a:p>
            <a:pPr>
              <a:buNone/>
            </a:pPr>
            <a:r>
              <a:rPr lang="pt-BR" dirty="0" smtClean="0"/>
              <a:t>	</a:t>
            </a:r>
            <a:r>
              <a:rPr lang="pt-BR" sz="2600" dirty="0" smtClean="0"/>
              <a:t>Ex: </a:t>
            </a:r>
            <a:r>
              <a:rPr lang="pt-BR" sz="2600" dirty="0" err="1" smtClean="0"/>
              <a:t>BMs</a:t>
            </a:r>
            <a:r>
              <a:rPr lang="pt-BR" sz="2600" dirty="0" smtClean="0"/>
              <a:t> ou </a:t>
            </a:r>
            <a:r>
              <a:rPr lang="pt-BR" sz="2600" dirty="0" err="1" smtClean="0"/>
              <a:t>BPs</a:t>
            </a:r>
            <a:r>
              <a:rPr lang="pt-BR" sz="2600" dirty="0" smtClean="0"/>
              <a:t> baseados em tecnologias em domínio público empregadas sob modelos de negócios inovadores porém de difíceis proteção formal e de impossível preservação em segredo</a:t>
            </a:r>
          </a:p>
          <a:p>
            <a:pPr>
              <a:buNone/>
            </a:pPr>
            <a:r>
              <a:rPr lang="pt-BR" sz="2800" dirty="0" smtClean="0"/>
              <a:t>	Estes negócios somente serão viáveis se  o tempo necessário  para copiar, a capacidade de desenvolver aperfeiçoamentos do titular e/ou seu domínio efetivo sobre os insumos puder garantir suficiente proteção, tornando auxiliar a proteção da PI no novo BM ou BP</a:t>
            </a:r>
          </a:p>
          <a:p>
            <a:pPr>
              <a:buNone/>
            </a:pPr>
            <a:endParaRPr lang="pt-BR" sz="2600" dirty="0" smtClean="0"/>
          </a:p>
          <a:p>
            <a:pPr>
              <a:buNone/>
            </a:pPr>
            <a:endParaRPr lang="pt-BR"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PI como mecanismo mais efetivo de apropriação</a:t>
            </a:r>
            <a:endParaRPr lang="pt-BR" dirty="0"/>
          </a:p>
        </p:txBody>
      </p:sp>
      <p:sp>
        <p:nvSpPr>
          <p:cNvPr id="3" name="Espaço Reservado para Conteúdo 2"/>
          <p:cNvSpPr>
            <a:spLocks noGrp="1"/>
          </p:cNvSpPr>
          <p:nvPr>
            <p:ph idx="1"/>
          </p:nvPr>
        </p:nvSpPr>
        <p:spPr/>
        <p:txBody>
          <a:bodyPr/>
          <a:lstStyle/>
          <a:p>
            <a:r>
              <a:rPr lang="pt-BR" dirty="0" smtClean="0"/>
              <a:t>Nas situações em que há possibilidade de se constituírem marcas, patentes, desenhos  e segredos de negócios, associados a barreiras de entradas e outras vantagens já existentes, a qualidade da PI gerada aumentará a atratividade do negócio de maneira muito relevante</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229600" cy="1143000"/>
          </a:xfrm>
        </p:spPr>
        <p:txBody>
          <a:bodyPr>
            <a:noAutofit/>
          </a:bodyPr>
          <a:lstStyle/>
          <a:p>
            <a:pPr lvl="1" algn="ctr" rtl="0">
              <a:spcBef>
                <a:spcPct val="0"/>
              </a:spcBef>
            </a:pPr>
            <a:r>
              <a:rPr lang="pt-BR" sz="3200" dirty="0" smtClean="0"/>
              <a:t>PI como único mecanismo possível de apropriação</a:t>
            </a:r>
            <a:br>
              <a:rPr lang="pt-BR" sz="3200" dirty="0" smtClean="0"/>
            </a:br>
            <a:endParaRPr lang="pt-BR" sz="3200" dirty="0"/>
          </a:p>
        </p:txBody>
      </p:sp>
      <p:sp>
        <p:nvSpPr>
          <p:cNvPr id="3" name="Espaço Reservado para Conteúdo 2"/>
          <p:cNvSpPr>
            <a:spLocks noGrp="1"/>
          </p:cNvSpPr>
          <p:nvPr>
            <p:ph idx="1"/>
          </p:nvPr>
        </p:nvSpPr>
        <p:spPr>
          <a:xfrm>
            <a:off x="500034" y="2143116"/>
            <a:ext cx="8229600" cy="4525963"/>
          </a:xfrm>
        </p:spPr>
        <p:txBody>
          <a:bodyPr/>
          <a:lstStyle/>
          <a:p>
            <a:r>
              <a:rPr lang="pt-BR" dirty="0" smtClean="0"/>
              <a:t>Nessa situação, não há viabilidade de investimento se a PI houver sido negligenciada ou mal protegida e se for impossível protegê-la adequadamente</a:t>
            </a:r>
          </a:p>
          <a:p>
            <a:endParaRPr lang="pt-BR" dirty="0"/>
          </a:p>
          <a:p>
            <a:pPr>
              <a:buNone/>
            </a:pPr>
            <a:r>
              <a:rPr lang="pt-BR" dirty="0" smtClean="0"/>
              <a:t>	Ex: negócios em biotecnologia e indústria de inovação farmacêutica; </a:t>
            </a:r>
            <a:r>
              <a:rPr lang="pt-BR" dirty="0" err="1" smtClean="0"/>
              <a:t>BPs</a:t>
            </a:r>
            <a:r>
              <a:rPr lang="pt-BR" dirty="0" smtClean="0"/>
              <a:t> focados na comercialização de </a:t>
            </a:r>
            <a:r>
              <a:rPr lang="pt-BR" dirty="0" err="1" smtClean="0"/>
              <a:t>TICs</a:t>
            </a:r>
            <a:r>
              <a:rPr lang="pt-BR" dirty="0" smtClean="0"/>
              <a:t>;  </a:t>
            </a:r>
            <a:r>
              <a:rPr lang="pt-BR" dirty="0" err="1" smtClean="0"/>
              <a:t>etc</a:t>
            </a:r>
            <a:r>
              <a:rPr lang="pt-BR" dirty="0" smtClean="0"/>
              <a:t> </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Estágios da PI </a:t>
            </a:r>
            <a:endParaRPr lang="pt-BR" dirty="0"/>
          </a:p>
        </p:txBody>
      </p:sp>
      <p:sp>
        <p:nvSpPr>
          <p:cNvPr id="3" name="Espaço Reservado para Conteúdo 2"/>
          <p:cNvSpPr>
            <a:spLocks noGrp="1"/>
          </p:cNvSpPr>
          <p:nvPr>
            <p:ph idx="1"/>
          </p:nvPr>
        </p:nvSpPr>
        <p:spPr/>
        <p:txBody>
          <a:bodyPr/>
          <a:lstStyle/>
          <a:p>
            <a:r>
              <a:rPr lang="pt-BR" dirty="0" smtClean="0"/>
              <a:t>A identificar potenciais</a:t>
            </a:r>
          </a:p>
          <a:p>
            <a:r>
              <a:rPr lang="pt-BR" dirty="0" smtClean="0"/>
              <a:t>A gerar e proteger</a:t>
            </a:r>
          </a:p>
          <a:p>
            <a:r>
              <a:rPr lang="pt-BR" dirty="0" smtClean="0"/>
              <a:t>A ampliar e </a:t>
            </a:r>
            <a:r>
              <a:rPr lang="pt-BR" dirty="0" err="1" smtClean="0"/>
              <a:t>apefeiçoar</a:t>
            </a:r>
            <a:endParaRPr lang="pt-BR" dirty="0" smtClean="0"/>
          </a:p>
          <a:p>
            <a:r>
              <a:rPr lang="pt-BR" dirty="0" smtClean="0"/>
              <a:t>A vender e licenciar</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Identificar a PI </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Aperfeiçoar os </a:t>
            </a:r>
            <a:r>
              <a:rPr lang="pt-BR" dirty="0" err="1" smtClean="0"/>
              <a:t>BMs</a:t>
            </a:r>
            <a:r>
              <a:rPr lang="pt-BR" dirty="0" smtClean="0"/>
              <a:t> propostos, buscando encontrar os mecanismos pelos quais será possível gerar valor adicional</a:t>
            </a:r>
          </a:p>
          <a:p>
            <a:r>
              <a:rPr lang="pt-BR" dirty="0" smtClean="0"/>
              <a:t>É preciso pensar conceitualmente</a:t>
            </a:r>
          </a:p>
          <a:p>
            <a:pPr lvl="1"/>
            <a:r>
              <a:rPr lang="pt-BR" dirty="0" smtClean="0"/>
              <a:t>as leis singulares podem conter arbitrariedades. No Brasil, isso ocorre muito, mas mesmo assim há caminhos na maior parte das vezes </a:t>
            </a:r>
          </a:p>
          <a:p>
            <a:pPr lvl="1"/>
            <a:r>
              <a:rPr lang="pt-BR" dirty="0" smtClean="0"/>
              <a:t>Todas as criações originais do intelecto podem ser protegidas sob a lei americana, mas há que saber conceber: novidade e utilidade não são óbvios!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Gerar e proteger a PI</a:t>
            </a: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r>
              <a:rPr lang="pt-BR" dirty="0" smtClean="0"/>
              <a:t>	</a:t>
            </a:r>
          </a:p>
          <a:p>
            <a:pPr>
              <a:buNone/>
            </a:pPr>
            <a:endParaRPr lang="pt-BR" dirty="0" smtClean="0"/>
          </a:p>
          <a:p>
            <a:pPr>
              <a:buNone/>
            </a:pPr>
            <a:r>
              <a:rPr lang="pt-BR" dirty="0"/>
              <a:t>	</a:t>
            </a:r>
            <a:r>
              <a:rPr lang="pt-BR" dirty="0" smtClean="0"/>
              <a:t>Saber </a:t>
            </a:r>
            <a:r>
              <a:rPr lang="pt-BR" dirty="0" err="1" smtClean="0"/>
              <a:t>concenber</a:t>
            </a:r>
            <a:r>
              <a:rPr lang="pt-BR" dirty="0" smtClean="0"/>
              <a:t>... E depois escrever, pleitear e defender</a:t>
            </a:r>
          </a:p>
          <a:p>
            <a:pPr>
              <a:buNone/>
            </a:pPr>
            <a:endParaRPr lang="pt-BR" dirty="0"/>
          </a:p>
          <a:p>
            <a:pPr>
              <a:buNone/>
            </a:pPr>
            <a:r>
              <a:rPr lang="pt-BR" dirty="0" smtClean="0"/>
              <a:t>	A proteção mal feita ou a falta de diligência na defesa de patentes ou na preservação de segredos pode inviabilizar a boa proteção. </a:t>
            </a:r>
          </a:p>
          <a:p>
            <a:pPr>
              <a:buNone/>
            </a:pPr>
            <a:endParaRPr lang="pt-BR" dirty="0"/>
          </a:p>
          <a:p>
            <a:pPr>
              <a:buNone/>
            </a:pPr>
            <a:r>
              <a:rPr lang="pt-BR" dirty="0" smtClean="0"/>
              <a:t>	(Nunca proteger só no Brasil !!!!!)</a:t>
            </a:r>
          </a:p>
          <a:p>
            <a:pPr>
              <a:buNone/>
            </a:pPr>
            <a:endParaRPr lang="pt-BR" dirty="0"/>
          </a:p>
          <a:p>
            <a:pPr>
              <a:buNone/>
            </a:pPr>
            <a:r>
              <a:rPr lang="pt-BR" dirty="0" smtClean="0"/>
              <a:t>	Mesmo quando se encontra a PI supostamente protegida, se procura avaliar a viabilidade de gerar propriedade sobre atributos não revelados de interesse, sobre marcas, sobre desenhos, códigos, </a:t>
            </a:r>
            <a:r>
              <a:rPr lang="pt-BR" dirty="0" err="1" smtClean="0"/>
              <a:t>etc</a:t>
            </a:r>
            <a:endParaRPr lang="pt-BR" dirty="0" smtClean="0"/>
          </a:p>
          <a:p>
            <a:pPr>
              <a:buNone/>
            </a:pP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372</Words>
  <Application>Microsoft Office PowerPoint</Application>
  <PresentationFormat>Apresentação na tela (4:3)</PresentationFormat>
  <Paragraphs>59</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A  Propriedade Intelectual na Avaliação dos Modelos de Negócios</vt:lpstr>
      <vt:lpstr>Antes de mais nada...</vt:lpstr>
      <vt:lpstr>Relevância da Propriedade Intelectual</vt:lpstr>
      <vt:lpstr>A PI como um  mecanismo auxiliar de apropriação</vt:lpstr>
      <vt:lpstr>A PI como mecanismo mais efetivo de apropriação</vt:lpstr>
      <vt:lpstr>PI como único mecanismo possível de apropriação </vt:lpstr>
      <vt:lpstr>Estágios da PI </vt:lpstr>
      <vt:lpstr>Identificar a PI </vt:lpstr>
      <vt:lpstr>Gerar e proteger a PI</vt:lpstr>
      <vt:lpstr>Ampliar e aperfeiçoar a PI</vt:lpstr>
      <vt:lpstr>Estágio: Vender e licenciar PI</vt:lpstr>
      <vt:lpstr>Relevância da qualidade da propriedade intelectual</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Propriedade Intelectual na Avaliação dos Modelos de Negócios</dc:title>
  <dc:creator>Jorge Avila</dc:creator>
  <cp:lastModifiedBy>Jorge Avila</cp:lastModifiedBy>
  <cp:revision>10</cp:revision>
  <dcterms:created xsi:type="dcterms:W3CDTF">2015-10-01T04:02:03Z</dcterms:created>
  <dcterms:modified xsi:type="dcterms:W3CDTF">2015-10-01T05:28:21Z</dcterms:modified>
</cp:coreProperties>
</file>